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13716000" cx="24384000"/>
  <p:notesSz cx="6858000" cy="9144000"/>
  <p:embeddedFontLst>
    <p:embeddedFont>
      <p:font typeface="Helvetica Neue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iNM7iHbXdUNONRgu+8gDhyAVmF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1c88ade36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81c88ade36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2b47f39aa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72b47f39aa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2b47f39aa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72b47f39aa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5fa13faf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f65fa13faf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1c88ade36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181c88ade36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2b47f39a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72b47f39a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1c88ade36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81c88ade36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1c88ade36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81c88ade36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81c88ade36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181c88ade36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1c88ade36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181c88ade36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72b47f39aa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72b47f39a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2b47f39aa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72b47f39aa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72b47f39aa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72b47f39aa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2b47f39aa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72b47f39aa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b47f39aa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72b47f39aa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2b47f39aa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72b47f39aa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72b47f39aa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72b47f39aa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72b47f39aa_0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172b47f39aa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2b47f39aa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172b47f39aa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2b47f39aa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72b47f39aa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65fa13faf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gf65fa13faf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2b47f39aa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172b47f39aa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1c88ade36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181c88ade36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81c88ade36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181c88ade36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27cc43d7d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1227cc43d7d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81c88ade36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181c88ade36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27cc43d7d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g1227cc43d7d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27cc43d7d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1227cc43d7d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27cc43d7d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1227cc43d7d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5ccf8041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125ccf8041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 Page Number" showMasterSp="0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6"/>
          <p:cNvSpPr txBox="1"/>
          <p:nvPr>
            <p:ph idx="12" type="sldNum"/>
          </p:nvPr>
        </p:nvSpPr>
        <p:spPr>
          <a:xfrm>
            <a:off x="23439966" y="12861484"/>
            <a:ext cx="526654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ark">
  <p:cSld name="Title Dar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idx="12" type="sldNum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ight" showMasterSp="0">
  <p:cSld name="Title Light">
    <p:bg>
      <p:bgPr>
        <a:solidFill>
          <a:srgbClr val="DFE0D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5" name="Google Shape;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380452" y="12699135"/>
            <a:ext cx="1397001" cy="60943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8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 showMasterSp="0">
  <p:cSld name="Transition">
    <p:bg>
      <p:bgPr>
        <a:solidFill>
          <a:srgbClr val="326DF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/>
          <p:nvPr>
            <p:ph idx="12" type="sldNum"/>
          </p:nvPr>
        </p:nvSpPr>
        <p:spPr>
          <a:xfrm>
            <a:off x="23417880" y="12908050"/>
            <a:ext cx="61535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9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4C4C4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1" name="Google Shape;2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99850" y="8235829"/>
            <a:ext cx="7056502" cy="6591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wheel" showMasterSp="0">
  <p:cSld name="Transition wheel">
    <p:bg>
      <p:bgPr>
        <a:solidFill>
          <a:srgbClr val="326DF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idx="12" type="sldNum"/>
          </p:nvPr>
        </p:nvSpPr>
        <p:spPr>
          <a:xfrm>
            <a:off x="23417880" y="12908050"/>
            <a:ext cx="61535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0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4C4C4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at wheel_App Connect Hero Image.png" id="25" name="Google Shape;2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32298" y="6954388"/>
            <a:ext cx="8478185" cy="791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 showMasterSp="0">
  <p:cSld name="Thanks">
    <p:bg>
      <p:bgPr>
        <a:solidFill>
          <a:srgbClr val="326DF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/>
          <p:nvPr>
            <p:ph idx="12" type="sldNum"/>
          </p:nvPr>
        </p:nvSpPr>
        <p:spPr>
          <a:xfrm>
            <a:off x="23417880" y="12908050"/>
            <a:ext cx="61535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1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4C4C4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1"/>
          <p:cNvSpPr txBox="1"/>
          <p:nvPr/>
        </p:nvSpPr>
        <p:spPr>
          <a:xfrm>
            <a:off x="4066392" y="5396434"/>
            <a:ext cx="16251215" cy="122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0" name="Google Shape;3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87156" y="7823701"/>
            <a:ext cx="7056490" cy="700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">
  <p:cSld name="Image slide">
    <p:bg>
      <p:bgPr>
        <a:solidFill>
          <a:srgbClr val="FF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/>
          <p:nvPr/>
        </p:nvSpPr>
        <p:spPr>
          <a:xfrm>
            <a:off x="7446543" y="12979455"/>
            <a:ext cx="821267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2"/>
          <p:cNvSpPr/>
          <p:nvPr/>
        </p:nvSpPr>
        <p:spPr>
          <a:xfrm>
            <a:off x="6908800" y="12979453"/>
            <a:ext cx="524933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2"/>
          <p:cNvSpPr txBox="1"/>
          <p:nvPr>
            <p:ph type="title"/>
          </p:nvPr>
        </p:nvSpPr>
        <p:spPr>
          <a:xfrm>
            <a:off x="1581155" y="1584516"/>
            <a:ext cx="7304613" cy="2051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7138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467"/>
              <a:buFont typeface="Arial"/>
              <a:buNone/>
              <a:defRPr sz="7467">
                <a:solidFill>
                  <a:schemeClr val="accent5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6" name="Google Shape;6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383498" y="12668392"/>
            <a:ext cx="1390905" cy="5514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 txBox="1"/>
          <p:nvPr>
            <p:ph type="title"/>
          </p:nvPr>
        </p:nvSpPr>
        <p:spPr>
          <a:xfrm>
            <a:off x="584199" y="356940"/>
            <a:ext cx="9039275" cy="699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" type="body"/>
          </p:nvPr>
        </p:nvSpPr>
        <p:spPr>
          <a:xfrm>
            <a:off x="1219199" y="3200399"/>
            <a:ext cx="21945601" cy="9051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»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7350" lvl="5" marL="27432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7350" lvl="6" marL="32004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7350" lvl="7" marL="36576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7350" lvl="8" marL="41148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2" type="sldNum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/>
        </p:nvSpPr>
        <p:spPr>
          <a:xfrm>
            <a:off x="1063239" y="3990714"/>
            <a:ext cx="13073384" cy="280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Zowe </a:t>
            </a:r>
            <a:r>
              <a:rPr lang="en-US" sz="9600">
                <a:solidFill>
                  <a:srgbClr val="FFFFFF"/>
                </a:solidFill>
              </a:rPr>
              <a:t>1</a:t>
            </a: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 202</a:t>
            </a:r>
            <a:r>
              <a:rPr lang="en-US" sz="9600">
                <a:solidFill>
                  <a:srgbClr val="FFFFFF"/>
                </a:solidFill>
              </a:rPr>
              <a:t>3</a:t>
            </a: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 Planning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TSC Focus  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outdoor, sign, envelope&#10;&#10;Description automatically generated" id="40" name="Google Shape;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0400" y="2101066"/>
            <a:ext cx="8191598" cy="819159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 txBox="1"/>
          <p:nvPr>
            <p:ph idx="12" type="sldNum"/>
          </p:nvPr>
        </p:nvSpPr>
        <p:spPr>
          <a:xfrm>
            <a:off x="23439966" y="12861484"/>
            <a:ext cx="526654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"/>
          <p:cNvSpPr/>
          <p:nvPr/>
        </p:nvSpPr>
        <p:spPr>
          <a:xfrm>
            <a:off x="1562002" y="10292664"/>
            <a:ext cx="12004568" cy="15696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Presenters:</a:t>
            </a:r>
            <a:b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Jakub Balhar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1c88ade36_0_8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Assets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81c88ade36_0_8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g181c88ade36_0_8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lang="en-US" sz="6300">
                <a:solidFill>
                  <a:schemeClr val="lt1"/>
                </a:solidFill>
              </a:rPr>
              <a:t>What types we have?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How do we want to store them?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How do we collaborate?</a:t>
            </a:r>
            <a:endParaRPr sz="6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181c88ade3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900" y="1879550"/>
            <a:ext cx="9271074" cy="92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81c88ade36_0_8"/>
          <p:cNvSpPr txBox="1"/>
          <p:nvPr/>
        </p:nvSpPr>
        <p:spPr>
          <a:xfrm>
            <a:off x="14635025" y="1115062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Old and new Assets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2b47f39aa_0_42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72b47f39aa_0_42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g172b47f39aa_0_42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 testing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Functional Testing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Acceptance Testing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Penetration Testing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Codify Best Practices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172b47f39aa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896" y="1879548"/>
            <a:ext cx="7743825" cy="77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72b47f39aa_0_42"/>
          <p:cNvSpPr txBox="1"/>
          <p:nvPr/>
        </p:nvSpPr>
        <p:spPr>
          <a:xfrm>
            <a:off x="13871400" y="962337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Testing systems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2b47f39aa_0_37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172b47f39aa_0_37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65fa13faf_0_51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Education and certification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f65fa13faf_0_51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gf65fa13faf_0_51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course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Explore the options for interactive courses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f65fa13faf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501" y="1808651"/>
            <a:ext cx="10098700" cy="100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f65fa13faf_0_51"/>
          <p:cNvSpPr txBox="1"/>
          <p:nvPr/>
        </p:nvSpPr>
        <p:spPr>
          <a:xfrm>
            <a:off x="14896438" y="11907350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The greatest certificate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1c88ade36_0_26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Event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81c88ade36_0_26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g181c88ade36_0_26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lang="en-US" sz="6300">
                <a:solidFill>
                  <a:schemeClr val="lt1"/>
                </a:solidFill>
              </a:rPr>
              <a:t>Workgroup to take next steps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Help integrate Mainframe in the overall observability</a:t>
            </a:r>
            <a:endParaRPr sz="6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181c88ade36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3026" y="2026150"/>
            <a:ext cx="9663700" cy="9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81c88ade36_0_26"/>
          <p:cNvSpPr txBox="1"/>
          <p:nvPr/>
        </p:nvSpPr>
        <p:spPr>
          <a:xfrm>
            <a:off x="15429463" y="11689850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Events over the world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2b47f39aa_0_0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lang="en-US" sz="9600">
                <a:solidFill>
                  <a:srgbClr val="FFFFFF"/>
                </a:solidFill>
              </a:rPr>
              <a:t>Question of the month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72b47f39aa_0_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81c88ade36_0_39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October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81c88ade36_0_39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g181c88ade36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38" y="1879550"/>
            <a:ext cx="9950526" cy="114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81c88ade36_0_47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November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81c88ade36_0_47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g181c88ade36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763" y="1810838"/>
            <a:ext cx="10083625" cy="100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1c88ade36_0_54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November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81c88ade36_0_54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g181c88ade36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775" y="3203125"/>
            <a:ext cx="10164450" cy="73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1c88ade36_0_34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State of the 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81c88ade36_0_34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/>
          <p:nvPr/>
        </p:nvSpPr>
        <p:spPr>
          <a:xfrm>
            <a:off x="560831" y="536448"/>
            <a:ext cx="22207357" cy="1190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23439966" y="12861484"/>
            <a:ext cx="526654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2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Simplify the usage of the zOS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the learning curve for zOS</a:t>
            </a:r>
            <a:endParaRPr b="0" i="0" sz="5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Attract new people to zOS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great community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15421088" y="966417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Crocodile </a:t>
            </a:r>
            <a:r>
              <a:rPr b="1" lang="en-US" sz="2000">
                <a:solidFill>
                  <a:schemeClr val="lt1"/>
                </a:solidFill>
              </a:rPr>
              <a:t>saving the mainframes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51" name="Google Shape;5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4571" y="1920357"/>
            <a:ext cx="7743825" cy="77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2b47f39aa_0_5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Mediation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72b47f39aa_0_5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g172b47f39a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0" y="1662050"/>
            <a:ext cx="10668150" cy="672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72b47f39a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0725" y="1662048"/>
            <a:ext cx="11001375" cy="90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72b47f39aa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538824"/>
            <a:ext cx="764857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2b47f39aa_0_13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172b47f39aa_0_13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172b47f39aa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50"/>
            <a:ext cx="10559399" cy="674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72b47f39aa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8825" y="1879550"/>
            <a:ext cx="10559400" cy="848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72b47f39aa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774474"/>
            <a:ext cx="759142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2b47f39aa_0_82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72b47f39aa_0_82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g172b47f39aa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50"/>
            <a:ext cx="10708924" cy="66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72b47f39aa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0400" y="1879550"/>
            <a:ext cx="10124326" cy="80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72b47f39aa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705750"/>
            <a:ext cx="7705725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2b47f39aa_0_114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Explorers - VSCode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72b47f39aa_0_114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7" name="Google Shape;217;g172b47f39aa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50"/>
            <a:ext cx="10627375" cy="672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72b47f39aa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4300" y="1879548"/>
            <a:ext cx="11029950" cy="86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72b47f39aa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759624"/>
            <a:ext cx="76485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72b47f39aa_0_72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Installation and packaging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72b47f39aa_0_72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g172b47f39aa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75" y="8757948"/>
            <a:ext cx="768667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72b47f39aa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75" y="1847000"/>
            <a:ext cx="10930899" cy="67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72b47f39aa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3674" y="1879548"/>
            <a:ext cx="10953750" cy="88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2b47f39aa_0_67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ZLUX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172b47f39aa_0_67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g172b47f39aa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0" y="8812298"/>
            <a:ext cx="7658100" cy="47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72b47f39aa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00" y="1727150"/>
            <a:ext cx="10619624" cy="68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72b47f39aa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3974" y="1727148"/>
            <a:ext cx="10944225" cy="87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2b47f39aa_0_90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State of the community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72b47f39aa_0_9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2b47f39aa_0_104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Contributors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72b47f39aa_0_104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g172b47f39aa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00" y="1727151"/>
            <a:ext cx="23431201" cy="60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72b47f39aa_0_109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Contributors</a:t>
            </a:r>
            <a:r>
              <a:rPr lang="en-US" sz="6400">
                <a:solidFill>
                  <a:srgbClr val="FFFFFF"/>
                </a:solidFill>
              </a:rPr>
              <a:t>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172b47f39aa_0_109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7" name="Google Shape;257;g172b47f39aa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125" y="1727148"/>
            <a:ext cx="18068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72b47f39aa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413" y="6771248"/>
            <a:ext cx="180403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2b47f39aa_0_99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State of the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72b47f39aa_0_99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65fa13faf_0_23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f65fa13faf_0_23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2b47f39aa_0_50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72b47f39aa_0_5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1" name="Google Shape;271;g172b47f39aa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3325" y="1727150"/>
            <a:ext cx="12394950" cy="66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72b47f39aa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50" y="1727150"/>
            <a:ext cx="11089551" cy="61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1c88ade36_0_72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Merge /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81c88ade36_0_72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9" name="Google Shape;279;g181c88ade36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7150"/>
            <a:ext cx="11624250" cy="6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81c88ade36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9366" y="1727151"/>
            <a:ext cx="11700960" cy="651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81c88ade36_0_81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Repository Slides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81c88ade36_0_81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g181c88ade36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51"/>
            <a:ext cx="24118898" cy="758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27cc43d7d_0_9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1227cc43d7d_0_9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g1227cc43d7d_0_9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 Sec Ops 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Integrating security practices deeper in development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 SSF Foundation recommendations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g1227cc43d7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8496" y="2353998"/>
            <a:ext cx="7743825" cy="77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1227cc43d7d_0_9"/>
          <p:cNvSpPr txBox="1"/>
          <p:nvPr/>
        </p:nvSpPr>
        <p:spPr>
          <a:xfrm>
            <a:off x="13885013" y="1009782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Safe Lock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1c88ade36_0_16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Resilience and Fault Tolerance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181c88ade36_0_16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g181c88ade36_0_16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lang="en-US" sz="6300">
                <a:solidFill>
                  <a:schemeClr val="lt1"/>
                </a:solidFill>
              </a:rPr>
              <a:t>How zowe behaves under problematic circumstances?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What happens in HA setups when the instances fail?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What if the amount of traffic gets over certain threshold?</a:t>
            </a:r>
            <a:endParaRPr sz="6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g181c88ade36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846" y="2353998"/>
            <a:ext cx="7743825" cy="77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81c88ade36_0_16"/>
          <p:cNvSpPr txBox="1"/>
          <p:nvPr/>
        </p:nvSpPr>
        <p:spPr>
          <a:xfrm>
            <a:off x="14442363" y="1009782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Really resilient plane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27cc43d7d_0_23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1227cc43d7d_0_23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1227cc43d7d_0_23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Deeper integration with the users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tools to get feedback and adapt direction based on it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1227cc43d7d_0_23"/>
          <p:cNvSpPr txBox="1"/>
          <p:nvPr/>
        </p:nvSpPr>
        <p:spPr>
          <a:xfrm>
            <a:off x="13719000" y="947097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Guillotine mailbox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84" name="Google Shape;84;g1227cc43d7d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496" y="1727148"/>
            <a:ext cx="7743825" cy="77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27cc43d7d_0_30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Mentorships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1227cc43d7d_0_3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g1227cc43d7d_0_30"/>
          <p:cNvSpPr txBox="1"/>
          <p:nvPr/>
        </p:nvSpPr>
        <p:spPr>
          <a:xfrm>
            <a:off x="1270321" y="2366425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Pipeline for the projects and mentors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Better integration with LF and OMP mentorship programs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g1227cc43d7d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546" y="1879548"/>
            <a:ext cx="7743825" cy="77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227cc43d7d_0_30"/>
          <p:cNvSpPr txBox="1"/>
          <p:nvPr/>
        </p:nvSpPr>
        <p:spPr>
          <a:xfrm>
            <a:off x="14038050" y="962337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Teaching pythons automation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27cc43d7d_0_37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Hybrid Environments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1227cc43d7d_0_37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g1227cc43d7d_0_37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 Economy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Zowe APIs, Vendor APIs, Customers APIs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Complex deployments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Multiple sysplexes + Cloud 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1227cc43d7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2448" y="1727154"/>
            <a:ext cx="9645601" cy="96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227cc43d7d_0_37"/>
          <p:cNvSpPr txBox="1"/>
          <p:nvPr/>
        </p:nvSpPr>
        <p:spPr>
          <a:xfrm>
            <a:off x="15459850" y="11372750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Living within Hybrid environment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5ccf8041a_0_0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25ccf8041a_0_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Custom 9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599D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Peter Fandel</dc:creator>
</cp:coreProperties>
</file>